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9"/>
  </p:notesMasterIdLst>
  <p:handoutMasterIdLst>
    <p:handoutMasterId r:id="rId20"/>
  </p:handoutMasterIdLst>
  <p:sldIdLst>
    <p:sldId id="1497" r:id="rId5"/>
    <p:sldId id="1499" r:id="rId6"/>
    <p:sldId id="1515" r:id="rId7"/>
    <p:sldId id="1514" r:id="rId8"/>
    <p:sldId id="1520" r:id="rId9"/>
    <p:sldId id="1516" r:id="rId10"/>
    <p:sldId id="1517" r:id="rId11"/>
    <p:sldId id="1500" r:id="rId12"/>
    <p:sldId id="1502" r:id="rId13"/>
    <p:sldId id="1521" r:id="rId14"/>
    <p:sldId id="1522" r:id="rId15"/>
    <p:sldId id="1523" r:id="rId16"/>
    <p:sldId id="1511" r:id="rId17"/>
    <p:sldId id="15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8AFD"/>
    <a:srgbClr val="B5AD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91"/>
    <p:restoredTop sz="73866" autoAdjust="0"/>
  </p:normalViewPr>
  <p:slideViewPr>
    <p:cSldViewPr snapToGrid="0">
      <p:cViewPr varScale="1">
        <p:scale>
          <a:sx n="56" d="100"/>
          <a:sy n="56" d="100"/>
        </p:scale>
        <p:origin x="184" y="127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Population (ACS 2023)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6581-3E4B-ABBA-06C96EBCF8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81-3E4B-ABBA-06C96EBCF8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6581-3E4B-ABBA-06C96EBCF85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6367A24-51BA-D340-8F5A-D36BDEF48B7A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D8B53610-F7D9-E848-933B-0D9355841471}" type="PERCENTAGE">
                      <a:rPr lang="en-US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6581-3E4B-ABBA-06C96EBCF85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2341356-E836-BD41-8E34-6F5B2FF10251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85A7F17B-05AA-E74F-8F95-41B4CB02F983}" type="PERCENTAGE">
                      <a:rPr lang="en-US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6581-3E4B-ABBA-06C96EBCF85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9C60883-2526-C04B-BD14-8CFFF073320D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9C7EB381-0AA1-1A45-9AE5-9CBB0FB5D9CF}" type="PERCENTAGE">
                      <a:rPr lang="en-US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6581-3E4B-ABBA-06C96EBCF8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Drive alone</c:v>
                </c:pt>
                <c:pt idx="1">
                  <c:v>Car pool</c:v>
                </c:pt>
                <c:pt idx="2">
                  <c:v>Work from home, transit, walk, 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775000</c:v>
                </c:pt>
                <c:pt idx="1">
                  <c:v>99200</c:v>
                </c:pt>
                <c:pt idx="2">
                  <c:v>365800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Sheet1!$B$2:$B$4</c15:f>
                <c15:dlblRangeCache>
                  <c:ptCount val="3"/>
                  <c:pt idx="0">
                    <c:v>775,000</c:v>
                  </c:pt>
                  <c:pt idx="1">
                    <c:v>99,200</c:v>
                  </c:pt>
                  <c:pt idx="2">
                    <c:v>365,800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581-3E4B-ABBA-06C96EBCF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Vehicle</a:t>
            </a:r>
            <a:r>
              <a:rPr lang="en-US" baseline="0" dirty="0"/>
              <a:t> count (2023)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Passenger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#,##0</c:formatCode>
                <c:ptCount val="1"/>
                <c:pt idx="0">
                  <c:v>1053858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92-524A-AFBA-2E9470A88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 truck, TA trailer, motorcycle, fiscal truck, other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#,##0</c:formatCode>
                <c:ptCount val="1"/>
                <c:pt idx="0">
                  <c:v>290649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92-524A-AFBA-2E9470A88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1479760"/>
        <c:axId val="1110938448"/>
      </c:barChart>
      <c:catAx>
        <c:axId val="111147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0938448"/>
        <c:crosses val="autoZero"/>
        <c:auto val="1"/>
        <c:lblAlgn val="ctr"/>
        <c:lblOffset val="100"/>
        <c:noMultiLvlLbl val="0"/>
      </c:catAx>
      <c:valAx>
        <c:axId val="111093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47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11/21/25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Hi! I'm Hendra, and today I'll be presenting my progress on the final project: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the impact of the CTA "L" train on Chicago vehicle ownership,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as part of the Online Social Network Analysis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8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First, find the correct table IDs related to commuting from the Census data.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need to repeat this step for all considered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84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Then, compare the population with means of transportation to vehicle counts.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For example, in 2023,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we can see that the number of vehicles exceeds the population who drive alone,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suggesting that a small portion of the population owns multiple vehicles.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16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Finally, track changes in "L" train routes over the years.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imagine this would be the most challenging part of the project.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The latest routes are available as interactive maps online,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but older routes are only available as static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97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As the President of Colombia once said,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"A developed country isn't a place where the poor have cars. It's where the rich use public transportation."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5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With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that, I conclude my presentation.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Thank you for your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1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chose this topic because, as you can imagine, I use CTA to go to the university.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And, also because...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9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Based on my initial study, the "L" train routes cover 55% of Chicago community areas.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With half of the majority areas covered,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and businesses are usually concentrated around train stations: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believe public transportation has a significant impact on vehicle ownership.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41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To prove this, the project will analyze the population with means of transportation to work or study.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Then, compare changes in "L" train routes over the years,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we want to see if a new train station or line extension covers a new community area.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Finally, compare vehicle ownership between regions with and without access to at least one station.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4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The project will reuse all components from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Homework 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some new datasets.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25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Before I start, it is important to note that,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although CTA ridership is improving,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it is still nowhere near pre-pandemic levels.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This may affect the analysis results, but only from the year 2020 onward.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1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The reused datasets from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Homework 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the Census and the Chicago Data Portal, with a new addition of the Decennial 2000.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The project will also reuse the same tools: Python packages to fetch, process and visualize the data.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Finally, the deliverables will include a PDF report, source code and PowerPoint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48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There are also new sources of datasets for this project:</a:t>
            </a:r>
          </a:p>
          <a:p>
            <a:pPr lvl="1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Chicago-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provides a historical map of "L" train routes, including station locations and line extensions.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and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Illinois Secretary of 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 for the total count of vehicles registered in Chicago.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19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This section shows the project outline.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1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11/21/25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/>
          </a:bodyPr>
          <a:lstStyle/>
          <a:p>
            <a:r>
              <a:rPr lang="en-US" sz="3600" cap="none" dirty="0"/>
              <a:t>FINAL PROJECT: PROGRESS</a:t>
            </a:r>
            <a:br>
              <a:rPr lang="en-US" cap="none" dirty="0"/>
            </a:br>
            <a:r>
              <a:rPr lang="en-US" cap="none" dirty="0"/>
              <a:t>“L” TRAIN IMPACT ON VEHICLE OWNERSHIP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rmAutofit/>
          </a:bodyPr>
          <a:lstStyle/>
          <a:p>
            <a:r>
              <a:rPr lang="en-US" dirty="0"/>
              <a:t>Hendra Wijaya – A20529195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0719-4E13-EC3F-D35D-7FDCE45A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3"/>
            <a:ext cx="4700219" cy="1231816"/>
          </a:xfrm>
        </p:spPr>
        <p:txBody>
          <a:bodyPr>
            <a:normAutofit/>
          </a:bodyPr>
          <a:lstStyle/>
          <a:p>
            <a:r>
              <a:rPr lang="en-US" dirty="0"/>
              <a:t>Find Census table Id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598FB56-97C7-3735-6DE8-1151AB5B05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5" r="25715"/>
          <a:stretch>
            <a:fillRect/>
          </a:stretch>
        </p:blipFill>
        <p:spPr>
          <a:xfrm>
            <a:off x="358140" y="333756"/>
            <a:ext cx="5740908" cy="61904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F88D8-EDA2-82FF-5C14-7543E39467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3575677"/>
            <a:ext cx="4700219" cy="13451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B08301_001E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D7DD499-60CA-84DE-98BC-CEA85F88195D}"/>
              </a:ext>
            </a:extLst>
          </p:cNvPr>
          <p:cNvSpPr/>
          <p:nvPr/>
        </p:nvSpPr>
        <p:spPr>
          <a:xfrm rot="5400000">
            <a:off x="7003689" y="3525247"/>
            <a:ext cx="226874" cy="429763"/>
          </a:xfrm>
          <a:prstGeom prst="leftBrace">
            <a:avLst>
              <a:gd name="adj1" fmla="val 67315"/>
              <a:gd name="adj2" fmla="val 50000"/>
            </a:avLst>
          </a:prstGeom>
          <a:ln w="50800">
            <a:solidFill>
              <a:srgbClr val="958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066DDC0-B032-B184-DE3A-9BF12BFD41CA}"/>
              </a:ext>
            </a:extLst>
          </p:cNvPr>
          <p:cNvSpPr/>
          <p:nvPr/>
        </p:nvSpPr>
        <p:spPr>
          <a:xfrm rot="5400000">
            <a:off x="8476269" y="3215332"/>
            <a:ext cx="226874" cy="1049593"/>
          </a:xfrm>
          <a:prstGeom prst="leftBrace">
            <a:avLst>
              <a:gd name="adj1" fmla="val 67315"/>
              <a:gd name="adj2" fmla="val 50000"/>
            </a:avLst>
          </a:prstGeom>
          <a:ln w="50800">
            <a:solidFill>
              <a:srgbClr val="958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63BD3F4-C02E-714E-6B18-2B88C3E4BCD3}"/>
              </a:ext>
            </a:extLst>
          </p:cNvPr>
          <p:cNvSpPr/>
          <p:nvPr/>
        </p:nvSpPr>
        <p:spPr>
          <a:xfrm rot="16200000">
            <a:off x="7585023" y="4408271"/>
            <a:ext cx="226874" cy="732902"/>
          </a:xfrm>
          <a:prstGeom prst="leftBrace">
            <a:avLst>
              <a:gd name="adj1" fmla="val 67315"/>
              <a:gd name="adj2" fmla="val 50000"/>
            </a:avLst>
          </a:prstGeom>
          <a:ln w="50800">
            <a:solidFill>
              <a:srgbClr val="958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DE7F64F-5439-13F3-A7C5-CE2A1E2AE6FA}"/>
              </a:ext>
            </a:extLst>
          </p:cNvPr>
          <p:cNvSpPr/>
          <p:nvPr/>
        </p:nvSpPr>
        <p:spPr>
          <a:xfrm rot="16200000">
            <a:off x="10166188" y="4037301"/>
            <a:ext cx="226874" cy="1474839"/>
          </a:xfrm>
          <a:prstGeom prst="leftBrace">
            <a:avLst>
              <a:gd name="adj1" fmla="val 67315"/>
              <a:gd name="adj2" fmla="val 50000"/>
            </a:avLst>
          </a:prstGeom>
          <a:ln w="50800">
            <a:solidFill>
              <a:srgbClr val="958A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F20A95-29F2-D9D5-5C5C-54CC566CCA7B}"/>
              </a:ext>
            </a:extLst>
          </p:cNvPr>
          <p:cNvSpPr txBox="1"/>
          <p:nvPr/>
        </p:nvSpPr>
        <p:spPr>
          <a:xfrm>
            <a:off x="6318161" y="3206345"/>
            <a:ext cx="16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Type: Detailed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39235E-93C9-83AA-0CA2-4E02BDF9ADB3}"/>
              </a:ext>
            </a:extLst>
          </p:cNvPr>
          <p:cNvSpPr txBox="1"/>
          <p:nvPr/>
        </p:nvSpPr>
        <p:spPr>
          <a:xfrm>
            <a:off x="8003342" y="3206345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Type: Commute 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6BE1D7-5F0D-8A72-CD4D-3418495C664A}"/>
              </a:ext>
            </a:extLst>
          </p:cNvPr>
          <p:cNvSpPr txBox="1"/>
          <p:nvPr/>
        </p:nvSpPr>
        <p:spPr>
          <a:xfrm>
            <a:off x="6482935" y="497180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Subject: Commuting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433670-7FBA-710A-F926-68B8D23CC5E9}"/>
              </a:ext>
            </a:extLst>
          </p:cNvPr>
          <p:cNvSpPr txBox="1"/>
          <p:nvPr/>
        </p:nvSpPr>
        <p:spPr>
          <a:xfrm>
            <a:off x="9339567" y="4971807"/>
            <a:ext cx="183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Sequence: Total</a:t>
            </a:r>
          </a:p>
        </p:txBody>
      </p:sp>
    </p:spTree>
    <p:extLst>
      <p:ext uri="{BB962C8B-B14F-4D97-AF65-F5344CB8AC3E}">
        <p14:creationId xmlns:p14="http://schemas.microsoft.com/office/powerpoint/2010/main" val="304058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EE07-A74E-98D6-B74A-5F1AFD6D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population to vehicle count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5115CF9-6928-FCC7-6326-C2497B9E1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717500"/>
              </p:ext>
            </p:extLst>
          </p:nvPr>
        </p:nvGraphicFramePr>
        <p:xfrm>
          <a:off x="860894" y="2366963"/>
          <a:ext cx="5229968" cy="358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6BF2B6D-0D5E-0588-035C-72D0DDC5AE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508608"/>
              </p:ext>
            </p:extLst>
          </p:nvPr>
        </p:nvGraphicFramePr>
        <p:xfrm>
          <a:off x="6101139" y="2366963"/>
          <a:ext cx="5224085" cy="358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4842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9FC3-8865-DBF0-4091-EC22AD1D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921072"/>
          </a:xfrm>
        </p:spPr>
        <p:txBody>
          <a:bodyPr/>
          <a:lstStyle/>
          <a:p>
            <a:r>
              <a:rPr lang="en-US" dirty="0"/>
              <a:t>Track changes in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0A9FC-729D-83EE-BD0A-436C0511FB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3428999"/>
            <a:ext cx="6037365" cy="2521691"/>
          </a:xfrm>
        </p:spPr>
        <p:txBody>
          <a:bodyPr/>
          <a:lstStyle/>
          <a:p>
            <a:r>
              <a:rPr lang="en-US" dirty="0"/>
              <a:t>Draw community area boundaries on past train route maps.</a:t>
            </a:r>
          </a:p>
          <a:p>
            <a:r>
              <a:rPr lang="en-US" dirty="0"/>
              <a:t>Allocate stations to each area.</a:t>
            </a:r>
          </a:p>
          <a:p>
            <a:r>
              <a:rPr lang="en-US" dirty="0"/>
              <a:t>Repeat this process for the years 2000</a:t>
            </a:r>
            <a:r>
              <a:rPr lang="en-US"/>
              <a:t>, 2010, 2020 </a:t>
            </a:r>
            <a:r>
              <a:rPr lang="en-US" dirty="0"/>
              <a:t>and 2023.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4DA28BF-CE16-F130-EA54-B4D6C63189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" b="29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186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/>
          <a:lstStyle/>
          <a:p>
            <a:r>
              <a:rPr lang="en-US" dirty="0"/>
              <a:t>“A developed country isn’t a place where the poor have cars. It’s where the rich use public transportation”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/>
          <a:lstStyle/>
          <a:p>
            <a:r>
              <a:rPr lang="en-US" dirty="0"/>
              <a:t>Gustavo Petro</a:t>
            </a: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3260BC6-2A14-2CC8-5DE8-3971D6E954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2" r="25154"/>
          <a:stretch>
            <a:fillRect/>
          </a:stretch>
        </p:blipFill>
        <p:spPr>
          <a:xfrm>
            <a:off x="358140" y="333756"/>
            <a:ext cx="6226810" cy="6190488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0125" y="990600"/>
            <a:ext cx="9145588" cy="3630613"/>
          </a:xfrm>
        </p:spPr>
        <p:txBody>
          <a:bodyPr anchor="b"/>
          <a:lstStyle/>
          <a:p>
            <a:r>
              <a:rPr lang="en-US" sz="3200" dirty="0"/>
              <a:t>Introduction</a:t>
            </a:r>
            <a:br>
              <a:rPr lang="en-US" sz="6600" dirty="0"/>
            </a:br>
            <a:r>
              <a:rPr lang="en-US" sz="6600" dirty="0"/>
              <a:t>About the project</a:t>
            </a: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/>
          <a:lstStyle/>
          <a:p>
            <a:r>
              <a:rPr lang="en-US" dirty="0"/>
              <a:t>of community areas have at least one "L" station. (Chicago Data Portal,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2960" y="1353387"/>
            <a:ext cx="10543032" cy="3273331"/>
          </a:xfrm>
        </p:spPr>
        <p:txBody>
          <a:bodyPr/>
          <a:lstStyle/>
          <a:p>
            <a:r>
              <a:rPr lang="en-US" dirty="0"/>
              <a:t>55%</a:t>
            </a:r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Does access to "L" stations affect vehicle ownership?</a:t>
            </a:r>
          </a:p>
          <a:p>
            <a:r>
              <a:rPr lang="en-US" dirty="0"/>
              <a:t>Analyze the population with means of transportation.</a:t>
            </a:r>
          </a:p>
          <a:p>
            <a:r>
              <a:rPr lang="en-US" dirty="0"/>
              <a:t>Track changes in "L" stations.</a:t>
            </a:r>
          </a:p>
          <a:p>
            <a:r>
              <a:rPr lang="en-US" dirty="0"/>
              <a:t>Compare data between community areas with and without access to the station.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244652B-F0AC-6348-51F9-3EDD90119E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5" r="42597"/>
          <a:stretch>
            <a:fillRect/>
          </a:stretch>
        </p:blipFill>
        <p:spPr>
          <a:xfrm>
            <a:off x="5749422" y="333756"/>
            <a:ext cx="6086539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E4AF-CE4F-3493-D85A-2EB23F48D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2800" dirty="0"/>
              <a:t>Summary</a:t>
            </a:r>
            <a:br>
              <a:rPr lang="en-US" dirty="0"/>
            </a:br>
            <a:r>
              <a:rPr lang="en-US" dirty="0"/>
              <a:t>Project components</a:t>
            </a:r>
          </a:p>
        </p:txBody>
      </p:sp>
    </p:spTree>
    <p:extLst>
      <p:ext uri="{BB962C8B-B14F-4D97-AF65-F5344CB8AC3E}">
        <p14:creationId xmlns:p14="http://schemas.microsoft.com/office/powerpoint/2010/main" val="228023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28F5DA-4E12-2BFA-5DAB-B117232084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561975"/>
            <a:ext cx="6007100" cy="5734050"/>
          </a:xfrm>
        </p:spPr>
      </p:pic>
    </p:spTree>
    <p:extLst>
      <p:ext uri="{BB962C8B-B14F-4D97-AF65-F5344CB8AC3E}">
        <p14:creationId xmlns:p14="http://schemas.microsoft.com/office/powerpoint/2010/main" val="294928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 dirty="0"/>
              <a:t>Reused components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8657C0-C197-A2A7-D920-9F6518417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777753"/>
              </p:ext>
            </p:extLst>
          </p:nvPr>
        </p:nvGraphicFramePr>
        <p:xfrm>
          <a:off x="860425" y="2366963"/>
          <a:ext cx="10464801" cy="383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375">
                  <a:extLst>
                    <a:ext uri="{9D8B030D-6E8A-4147-A177-3AD203B41FA5}">
                      <a16:colId xmlns:a16="http://schemas.microsoft.com/office/drawing/2014/main" val="1015653664"/>
                    </a:ext>
                  </a:extLst>
                </a:gridCol>
                <a:gridCol w="3993213">
                  <a:extLst>
                    <a:ext uri="{9D8B030D-6E8A-4147-A177-3AD203B41FA5}">
                      <a16:colId xmlns:a16="http://schemas.microsoft.com/office/drawing/2014/main" val="642826378"/>
                    </a:ext>
                  </a:extLst>
                </a:gridCol>
                <a:gridCol w="3993213">
                  <a:extLst>
                    <a:ext uri="{9D8B030D-6E8A-4147-A177-3AD203B41FA5}">
                      <a16:colId xmlns:a16="http://schemas.microsoft.com/office/drawing/2014/main" val="94216053"/>
                    </a:ext>
                  </a:extLst>
                </a:gridCol>
              </a:tblGrid>
              <a:tr h="895747">
                <a:tc>
                  <a:txBody>
                    <a:bodyPr/>
                    <a:lstStyle/>
                    <a:p>
                      <a:r>
                        <a:rPr lang="en-US" sz="1400" b="1" cap="all" baseline="0" dirty="0">
                          <a:latin typeface="+mn-lt"/>
                        </a:rPr>
                        <a:t>Type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b="1" cap="all" baseline="0" dirty="0"/>
                        <a:t>Previously</a:t>
                      </a:r>
                      <a:endParaRPr lang="en-US" sz="1400" b="1" cap="all" baseline="0" dirty="0">
                        <a:latin typeface="+mn-lt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b="1" cap="all" baseline="0" dirty="0">
                          <a:latin typeface="+mn-lt"/>
                        </a:rPr>
                        <a:t>Addition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79652336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Datasets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err="1"/>
                        <a:t>Census.gov</a:t>
                      </a:r>
                      <a:r>
                        <a:rPr lang="en-US" sz="1400" b="1" dirty="0"/>
                        <a:t>: </a:t>
                      </a:r>
                      <a:r>
                        <a:rPr lang="en-US" sz="1400" dirty="0"/>
                        <a:t>Decennial 2010, Decennial 2020, ACS 2019–2023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Chicago Data Portal: </a:t>
                      </a:r>
                      <a:r>
                        <a:rPr lang="en-US" sz="1400" dirty="0"/>
                        <a:t>Community area boundaries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err="1"/>
                        <a:t>Census.gov</a:t>
                      </a:r>
                      <a:r>
                        <a:rPr lang="en-US" sz="1400" b="1" dirty="0"/>
                        <a:t>: </a:t>
                      </a:r>
                      <a:r>
                        <a:rPr lang="en-US" sz="1400" dirty="0"/>
                        <a:t>Decennial 2000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Chicago Data Portal: </a:t>
                      </a:r>
                      <a:r>
                        <a:rPr lang="en-US" sz="1400" dirty="0"/>
                        <a:t>Latest rail station locations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244066008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Tools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Fetching: </a:t>
                      </a:r>
                      <a:r>
                        <a:rPr lang="en-US" sz="1400" dirty="0"/>
                        <a:t>census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Processing: </a:t>
                      </a:r>
                      <a:r>
                        <a:rPr lang="en-US" sz="1400" dirty="0" err="1"/>
                        <a:t>numpy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scipy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Visualization: </a:t>
                      </a:r>
                      <a:r>
                        <a:rPr lang="en-US" sz="1400" dirty="0"/>
                        <a:t>matplotlib, seaborn, </a:t>
                      </a:r>
                      <a:r>
                        <a:rPr lang="en-US" sz="1400" dirty="0" err="1"/>
                        <a:t>networkx</a:t>
                      </a:r>
                      <a:endParaRPr lang="en-US" sz="1400" dirty="0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Interactive: </a:t>
                      </a:r>
                      <a:r>
                        <a:rPr lang="en-US" sz="1400" dirty="0" err="1"/>
                        <a:t>jupyterlab</a:t>
                      </a:r>
                      <a:endParaRPr lang="en-US" sz="1400" dirty="0"/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112537045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Deliverables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PDF file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Source code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PPT slides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29326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/>
          </a:bodyPr>
          <a:lstStyle/>
          <a:p>
            <a:r>
              <a:rPr lang="en-US" dirty="0"/>
              <a:t>New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r>
              <a:rPr lang="en-US" b="1" dirty="0"/>
              <a:t>Chicago-</a:t>
            </a:r>
            <a:r>
              <a:rPr lang="en-US" b="1" dirty="0" err="1"/>
              <a:t>L.org</a:t>
            </a:r>
            <a:br>
              <a:rPr lang="en-US" dirty="0"/>
            </a:br>
            <a:r>
              <a:rPr lang="en-US" dirty="0"/>
              <a:t>Scanned image of rail route maps throughout the century.</a:t>
            </a:r>
          </a:p>
          <a:p>
            <a:r>
              <a:rPr lang="en-US" b="1" dirty="0"/>
              <a:t>Illinois Secretary of State (.gov)</a:t>
            </a:r>
            <a:br>
              <a:rPr lang="en-US" dirty="0"/>
            </a:br>
            <a:r>
              <a:rPr lang="en-US" dirty="0"/>
              <a:t>Yearly vehicle counts by county.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0E518E3-B047-29F1-F0AD-1F8D5BD73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5" r="36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/>
          <a:lstStyle/>
          <a:p>
            <a:r>
              <a:rPr lang="en-US" sz="3200" dirty="0"/>
              <a:t>Outline</a:t>
            </a:r>
            <a:br>
              <a:rPr lang="en-US" sz="6600" dirty="0"/>
            </a:br>
            <a:r>
              <a:rPr lang="en-US" sz="6600" dirty="0"/>
              <a:t>starting point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1721</TotalTime>
  <Words>859</Words>
  <Application>Microsoft Macintosh PowerPoint</Application>
  <PresentationFormat>Widescreen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Courier New</vt:lpstr>
      <vt:lpstr>Lora</vt:lpstr>
      <vt:lpstr>Playfair Display Black</vt:lpstr>
      <vt:lpstr>Poppins Light</vt:lpstr>
      <vt:lpstr>Gradient Circle</vt:lpstr>
      <vt:lpstr>FINAL PROJECT: PROGRESS “L” TRAIN IMPACT ON VEHICLE OWNERSHIP</vt:lpstr>
      <vt:lpstr>Introduction About the project</vt:lpstr>
      <vt:lpstr>of community areas have at least one "L" station. (Chicago Data Portal, 2022)</vt:lpstr>
      <vt:lpstr>Background</vt:lpstr>
      <vt:lpstr>Summary Project components</vt:lpstr>
      <vt:lpstr>PowerPoint Presentation</vt:lpstr>
      <vt:lpstr>Reused components</vt:lpstr>
      <vt:lpstr>New components</vt:lpstr>
      <vt:lpstr>Outline starting point of the project</vt:lpstr>
      <vt:lpstr>Find Census table Id</vt:lpstr>
      <vt:lpstr>Compare population to vehicle count</vt:lpstr>
      <vt:lpstr>Track changes in routes</vt:lpstr>
      <vt:lpstr>“A developed country isn’t a place where the poor have cars. It’s where the rich use public transportation”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Hendra Anggrian</cp:lastModifiedBy>
  <cp:revision>76</cp:revision>
  <dcterms:created xsi:type="dcterms:W3CDTF">2025-11-19T20:22:32Z</dcterms:created>
  <dcterms:modified xsi:type="dcterms:W3CDTF">2025-11-22T03:10:19Z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